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9" r:id="rId11"/>
    <p:sldId id="266" r:id="rId12"/>
    <p:sldId id="267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Thomas G. (vzm6dw)" userId="c1270620-39fa-4d65-a0f0-77a08f46a1bb" providerId="ADAL" clId="{B2BFA20F-D8C3-4CEC-8596-D821F669BD3F}"/>
    <pc:docChg chg="addSld modSld">
      <pc:chgData name="Stewart, Thomas G. (vzm6dw)" userId="c1270620-39fa-4d65-a0f0-77a08f46a1bb" providerId="ADAL" clId="{B2BFA20F-D8C3-4CEC-8596-D821F669BD3F}" dt="2024-08-29T00:02:49.374" v="55" actId="20577"/>
      <pc:docMkLst>
        <pc:docMk/>
      </pc:docMkLst>
      <pc:sldChg chg="modSp new mod">
        <pc:chgData name="Stewart, Thomas G. (vzm6dw)" userId="c1270620-39fa-4d65-a0f0-77a08f46a1bb" providerId="ADAL" clId="{B2BFA20F-D8C3-4CEC-8596-D821F669BD3F}" dt="2024-08-29T00:02:49.374" v="55" actId="20577"/>
        <pc:sldMkLst>
          <pc:docMk/>
          <pc:sldMk cId="3414715660" sldId="279"/>
        </pc:sldMkLst>
        <pc:spChg chg="mod">
          <ac:chgData name="Stewart, Thomas G. (vzm6dw)" userId="c1270620-39fa-4d65-a0f0-77a08f46a1bb" providerId="ADAL" clId="{B2BFA20F-D8C3-4CEC-8596-D821F669BD3F}" dt="2024-08-29T00:02:34.328" v="19" actId="20577"/>
          <ac:spMkLst>
            <pc:docMk/>
            <pc:sldMk cId="3414715660" sldId="279"/>
            <ac:spMk id="2" creationId="{7580388C-B4BB-0B1F-880D-6AB3C49EC3E4}"/>
          </ac:spMkLst>
        </pc:spChg>
        <pc:spChg chg="mod">
          <ac:chgData name="Stewart, Thomas G. (vzm6dw)" userId="c1270620-39fa-4d65-a0f0-77a08f46a1bb" providerId="ADAL" clId="{B2BFA20F-D8C3-4CEC-8596-D821F669BD3F}" dt="2024-08-29T00:02:49.374" v="55" actId="20577"/>
          <ac:spMkLst>
            <pc:docMk/>
            <pc:sldMk cId="3414715660" sldId="279"/>
            <ac:spMk id="3" creationId="{820C06F5-D13A-A154-8AC3-81BD130B47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A3FE-9F7B-B1EE-4AFF-8FD20F9FE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BA5F3-DC75-3B06-1556-777D3BBEF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5606-5FA1-305E-B5CC-D3C2002A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F9F0-D64F-BDC8-A801-CAC475F4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5A0A7-0EFB-12DC-B069-DB50F5CB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A690-1B74-2F39-AF0D-C264D0D3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0A8EF-89D9-D332-4B8D-6B4CAA20E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2C6D4-C58F-B927-83BF-1ADB916A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B2E7-EB95-B8DC-5BF0-153C10AB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081B3-391A-7FD2-96DF-6D892A27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9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E7E1F-FC52-A9B4-1426-AAAB44D82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27232-8D6E-A5F4-A9DE-30C6A391C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2B841-88C2-988E-E556-053BD503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2823E-A7DD-92F3-BE3B-D2781B73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0D472-ED51-FFFF-DF12-DFF3419A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9885-6C1F-8908-0B6D-E9D76341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2278-9455-7128-BEE2-E5AC186E5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73283-4AFA-F4E3-17DB-EAE06E1F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E68E8-8340-44CA-8B8D-43834FD8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82EAD-35B5-0EC4-A159-E61AC523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B3D0-8695-D3D5-4B8A-1DD0FADD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E5652-5628-3603-87C4-768CB8E26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337B3-B1D8-4B31-97D4-458D424A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798F3-1E2B-DC4A-F8AB-FC24C231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C095-E4A8-3739-BF09-A0E2D0DA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C786-CA2B-C110-A5F1-C875D2E3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CF75B-1FE7-A58A-60BE-B039CFBDC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5E986-35EF-E212-88EE-9EA521901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6EB70-DAD5-7A28-FA05-2142596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C7A2-75B8-F28A-1405-E870C262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506A-1AB3-045B-9B0D-04D92A59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BA34-E039-CF44-8D3D-F6388489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853AF-BC36-64CC-38DA-071C6EF74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8F548-A1AE-7DD3-DA4E-7FF7CBF16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C234F-8B9E-FA9E-3ED8-A2426340F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EDC19-75DF-E6B5-F54B-96F12ACA0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3FFB4-B43D-3539-6AEA-E0F373E1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60E05-4DD8-1BFD-32E7-9B06E71B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69342-09D7-E83E-9343-9885251F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8622-AC30-A1F2-D139-469E4121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A6E24-BFE9-BD04-0980-66EDBD64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3E89-02CE-B51D-8A66-8B7DE3D6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BB164-6164-0BF5-6523-09E53C30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A94D7-92C3-DF5E-C314-8CA068E8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34C43-8015-5141-AA66-83956742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BDB20-7FFE-5D51-442E-34125DE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D97C-BACB-53E3-A56F-5B105E1F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51F8-A5A7-CBD6-6B79-72CC6180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7AEC6-EC25-B4D7-1EC2-D18A7854C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92895-FB9D-ABBA-1950-04FB9C43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1A473-FAF2-044D-980B-9AA69A17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F5951-45E9-37F0-7C99-A8B2624F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EE53-EC5D-AB48-8F76-CE75BECC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67331-192C-1AB9-B59D-4DAFB75D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4612F-D5C8-847C-304E-8C646B9D9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DD0DF-2DA2-4513-0F05-57AB013C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FA2C3-AC33-D117-60FD-7CF508B4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064A5-8451-5849-180F-482DE4C4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E7083-6C92-9E73-DD27-D6D3FAF3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B853E-E4B0-EFA4-756B-7F4C3D87A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04F76-0743-F26C-5483-F1AB285D0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EB76E-67AC-4089-81BC-AA151607246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57DC5-B68C-7A02-0662-1A7B2DEEA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977BA-DCC9-776F-E12E-452B12FCE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26E4F-76FA-434B-A7DF-A93B5576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pruim.github.io/s341/S19/from-class/MathinRmd.html" TargetMode="External"/><Relationship Id="rId2" Type="http://schemas.openxmlformats.org/officeDocument/2006/relationships/hyperlink" Target="https://quarto.org/docs/get-started/hello/rstudi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kdownguide.offshoot.io/getting-starte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530FF-1C23-9937-5490-53DBBE2AA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Crash course in reproducible reports in 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8153AD-E7E0-0445-91DA-4FEECEA7D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D33D2-65F7-42D9-FD50-14F5973C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8"/>
          <a:stretch/>
        </p:blipFill>
        <p:spPr>
          <a:xfrm>
            <a:off x="0" y="0"/>
            <a:ext cx="12192000" cy="6670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BB320-6217-4542-E91D-C4BB9BAFD2AE}"/>
              </a:ext>
            </a:extLst>
          </p:cNvPr>
          <p:cNvSpPr/>
          <p:nvPr/>
        </p:nvSpPr>
        <p:spPr>
          <a:xfrm>
            <a:off x="6294009" y="3604205"/>
            <a:ext cx="220258" cy="226931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39141-E676-3492-0433-227A8B07E598}"/>
              </a:ext>
            </a:extLst>
          </p:cNvPr>
          <p:cNvCxnSpPr>
            <a:cxnSpLocks/>
          </p:cNvCxnSpPr>
          <p:nvPr/>
        </p:nvCxnSpPr>
        <p:spPr>
          <a:xfrm>
            <a:off x="6768933" y="3708419"/>
            <a:ext cx="94826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8097E-BBCD-B93B-E6A4-484A4396FAB3}"/>
              </a:ext>
            </a:extLst>
          </p:cNvPr>
          <p:cNvSpPr txBox="1"/>
          <p:nvPr/>
        </p:nvSpPr>
        <p:spPr>
          <a:xfrm>
            <a:off x="7804312" y="3503433"/>
            <a:ext cx="301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Click this button to execute the code in prior chunks (if any). </a:t>
            </a:r>
          </a:p>
        </p:txBody>
      </p:sp>
    </p:spTree>
    <p:extLst>
      <p:ext uri="{BB962C8B-B14F-4D97-AF65-F5344CB8AC3E}">
        <p14:creationId xmlns:p14="http://schemas.microsoft.com/office/powerpoint/2010/main" val="115149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D33D2-65F7-42D9-FD50-14F5973C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8"/>
          <a:stretch/>
        </p:blipFill>
        <p:spPr>
          <a:xfrm>
            <a:off x="0" y="0"/>
            <a:ext cx="12192000" cy="6670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BB320-6217-4542-E91D-C4BB9BAFD2AE}"/>
              </a:ext>
            </a:extLst>
          </p:cNvPr>
          <p:cNvSpPr/>
          <p:nvPr/>
        </p:nvSpPr>
        <p:spPr>
          <a:xfrm>
            <a:off x="311574" y="4472093"/>
            <a:ext cx="6522720" cy="83312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39141-E676-3492-0433-227A8B07E598}"/>
              </a:ext>
            </a:extLst>
          </p:cNvPr>
          <p:cNvCxnSpPr>
            <a:cxnSpLocks/>
          </p:cNvCxnSpPr>
          <p:nvPr/>
        </p:nvCxnSpPr>
        <p:spPr>
          <a:xfrm>
            <a:off x="6888480" y="4548016"/>
            <a:ext cx="94826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8097E-BBCD-B93B-E6A4-484A4396FAB3}"/>
              </a:ext>
            </a:extLst>
          </p:cNvPr>
          <p:cNvSpPr txBox="1"/>
          <p:nvPr/>
        </p:nvSpPr>
        <p:spPr>
          <a:xfrm>
            <a:off x="7923859" y="4343030"/>
            <a:ext cx="3018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Code chunk. This code will be executed in R, but the code will not be included because of the option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echo: false</a:t>
            </a:r>
          </a:p>
        </p:txBody>
      </p:sp>
    </p:spTree>
    <p:extLst>
      <p:ext uri="{BB962C8B-B14F-4D97-AF65-F5344CB8AC3E}">
        <p14:creationId xmlns:p14="http://schemas.microsoft.com/office/powerpoint/2010/main" val="227361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D33D2-65F7-42D9-FD50-14F5973C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8"/>
          <a:stretch/>
        </p:blipFill>
        <p:spPr>
          <a:xfrm>
            <a:off x="0" y="0"/>
            <a:ext cx="12192000" cy="6670964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BB320-6217-4542-E91D-C4BB9BAFD2AE}"/>
              </a:ext>
            </a:extLst>
          </p:cNvPr>
          <p:cNvSpPr/>
          <p:nvPr/>
        </p:nvSpPr>
        <p:spPr>
          <a:xfrm>
            <a:off x="365760" y="1661159"/>
            <a:ext cx="6522720" cy="182032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39141-E676-3492-0433-227A8B07E598}"/>
              </a:ext>
            </a:extLst>
          </p:cNvPr>
          <p:cNvCxnSpPr>
            <a:cxnSpLocks/>
          </p:cNvCxnSpPr>
          <p:nvPr/>
        </p:nvCxnSpPr>
        <p:spPr>
          <a:xfrm>
            <a:off x="6929120" y="1777723"/>
            <a:ext cx="94826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8097E-BBCD-B93B-E6A4-484A4396FAB3}"/>
              </a:ext>
            </a:extLst>
          </p:cNvPr>
          <p:cNvSpPr txBox="1"/>
          <p:nvPr/>
        </p:nvSpPr>
        <p:spPr>
          <a:xfrm>
            <a:off x="7964499" y="1572737"/>
            <a:ext cx="301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Commentary, written with markdown formatting commands.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71201-D89F-A840-0052-B6192B546510}"/>
              </a:ext>
            </a:extLst>
          </p:cNvPr>
          <p:cNvSpPr txBox="1"/>
          <p:nvPr/>
        </p:nvSpPr>
        <p:spPr>
          <a:xfrm>
            <a:off x="7490366" y="2795323"/>
            <a:ext cx="301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039B8-1AC8-75F1-FF74-EF39B745E0E1}"/>
              </a:ext>
            </a:extLst>
          </p:cNvPr>
          <p:cNvSpPr txBox="1"/>
          <p:nvPr/>
        </p:nvSpPr>
        <p:spPr>
          <a:xfrm>
            <a:off x="7490366" y="3142249"/>
            <a:ext cx="301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14ACA9-692B-5D21-5179-6E50498C3426}"/>
              </a:ext>
            </a:extLst>
          </p:cNvPr>
          <p:cNvSpPr/>
          <p:nvPr/>
        </p:nvSpPr>
        <p:spPr>
          <a:xfrm>
            <a:off x="2863340" y="2629587"/>
            <a:ext cx="4598698" cy="333870"/>
          </a:xfrm>
          <a:custGeom>
            <a:avLst/>
            <a:gdLst>
              <a:gd name="connsiteX0" fmla="*/ 4598698 w 4598698"/>
              <a:gd name="connsiteY0" fmla="*/ 333870 h 333870"/>
              <a:gd name="connsiteX1" fmla="*/ 3390622 w 4598698"/>
              <a:gd name="connsiteY1" fmla="*/ 147 h 333870"/>
              <a:gd name="connsiteX2" fmla="*/ 0 w 4598698"/>
              <a:gd name="connsiteY2" fmla="*/ 300498 h 3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8698" h="333870">
                <a:moveTo>
                  <a:pt x="4598698" y="333870"/>
                </a:moveTo>
                <a:cubicBezTo>
                  <a:pt x="4377885" y="169789"/>
                  <a:pt x="4157072" y="5709"/>
                  <a:pt x="3390622" y="147"/>
                </a:cubicBezTo>
                <a:cubicBezTo>
                  <a:pt x="2624172" y="-5415"/>
                  <a:pt x="1312086" y="147541"/>
                  <a:pt x="0" y="300498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DD755E-2844-39EE-6EF9-F0D1728BF4A3}"/>
              </a:ext>
            </a:extLst>
          </p:cNvPr>
          <p:cNvSpPr/>
          <p:nvPr/>
        </p:nvSpPr>
        <p:spPr>
          <a:xfrm>
            <a:off x="634076" y="2870019"/>
            <a:ext cx="6827961" cy="1248009"/>
          </a:xfrm>
          <a:custGeom>
            <a:avLst/>
            <a:gdLst>
              <a:gd name="connsiteX0" fmla="*/ 6747872 w 6747872"/>
              <a:gd name="connsiteY0" fmla="*/ 400467 h 1248009"/>
              <a:gd name="connsiteX1" fmla="*/ 2963457 w 6747872"/>
              <a:gd name="connsiteY1" fmla="*/ 1241448 h 1248009"/>
              <a:gd name="connsiteX2" fmla="*/ 0 w 6747872"/>
              <a:gd name="connsiteY2" fmla="*/ 0 h 12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7872" h="1248009">
                <a:moveTo>
                  <a:pt x="6747872" y="400467"/>
                </a:moveTo>
                <a:cubicBezTo>
                  <a:pt x="5417987" y="854329"/>
                  <a:pt x="4088102" y="1308192"/>
                  <a:pt x="2963457" y="1241448"/>
                </a:cubicBezTo>
                <a:cubicBezTo>
                  <a:pt x="1838812" y="1174704"/>
                  <a:pt x="919406" y="587352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6E0ED-376C-1D9C-CB0E-83F61145AC08}"/>
              </a:ext>
            </a:extLst>
          </p:cNvPr>
          <p:cNvSpPr txBox="1"/>
          <p:nvPr/>
        </p:nvSpPr>
        <p:spPr>
          <a:xfrm>
            <a:off x="7730353" y="3900269"/>
            <a:ext cx="3108665" cy="923330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 LINK TO MARKDOWN FORMATTING CHEATSHEET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FINAL SLIDE</a:t>
            </a:r>
          </a:p>
        </p:txBody>
      </p:sp>
    </p:spTree>
    <p:extLst>
      <p:ext uri="{BB962C8B-B14F-4D97-AF65-F5344CB8AC3E}">
        <p14:creationId xmlns:p14="http://schemas.microsoft.com/office/powerpoint/2010/main" val="51077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F7F4-5BCD-61C4-35CC-050F4540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AB519-963E-6AAB-4A53-84530AE6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5324" r="20500" b="7556"/>
          <a:stretch/>
        </p:blipFill>
        <p:spPr>
          <a:xfrm>
            <a:off x="2004907" y="441642"/>
            <a:ext cx="8412480" cy="5974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4F40DE-951F-454C-23C9-547EED10DF46}"/>
              </a:ext>
            </a:extLst>
          </p:cNvPr>
          <p:cNvSpPr/>
          <p:nvPr/>
        </p:nvSpPr>
        <p:spPr>
          <a:xfrm>
            <a:off x="2093644" y="4698815"/>
            <a:ext cx="5350933" cy="1717541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FF01A1-E1B5-C330-7F38-FB7AEED8E1EB}"/>
              </a:ext>
            </a:extLst>
          </p:cNvPr>
          <p:cNvCxnSpPr/>
          <p:nvPr/>
        </p:nvCxnSpPr>
        <p:spPr>
          <a:xfrm>
            <a:off x="7416800" y="4771442"/>
            <a:ext cx="78570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2246AC-7AB7-13EB-2313-657093113688}"/>
              </a:ext>
            </a:extLst>
          </p:cNvPr>
          <p:cNvSpPr txBox="1"/>
          <p:nvPr/>
        </p:nvSpPr>
        <p:spPr>
          <a:xfrm>
            <a:off x="8286703" y="4620149"/>
            <a:ext cx="204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Console.  This is where commands are executed.</a:t>
            </a:r>
          </a:p>
        </p:txBody>
      </p:sp>
    </p:spTree>
    <p:extLst>
      <p:ext uri="{BB962C8B-B14F-4D97-AF65-F5344CB8AC3E}">
        <p14:creationId xmlns:p14="http://schemas.microsoft.com/office/powerpoint/2010/main" val="393193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F7F4-5BCD-61C4-35CC-050F4540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AB519-963E-6AAB-4A53-84530AE6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5324" r="20500" b="7556"/>
          <a:stretch/>
        </p:blipFill>
        <p:spPr>
          <a:xfrm>
            <a:off x="2004907" y="441642"/>
            <a:ext cx="8412480" cy="59747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977CC9-DF26-B54C-E177-2CAFB3AB6129}"/>
              </a:ext>
            </a:extLst>
          </p:cNvPr>
          <p:cNvSpPr/>
          <p:nvPr/>
        </p:nvSpPr>
        <p:spPr>
          <a:xfrm>
            <a:off x="3959014" y="1027907"/>
            <a:ext cx="506196" cy="233566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A217-DA59-10AB-4E58-0B4EB87ABF6F}"/>
              </a:ext>
            </a:extLst>
          </p:cNvPr>
          <p:cNvSpPr txBox="1"/>
          <p:nvPr/>
        </p:nvSpPr>
        <p:spPr>
          <a:xfrm>
            <a:off x="7706026" y="1910321"/>
            <a:ext cx="2232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Click to render the report.  This will execute all the code and knit the code, output, and commentary together into a single document.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5A9B2A-7CA7-0DAB-CBAD-1498D90F3674}"/>
              </a:ext>
            </a:extLst>
          </p:cNvPr>
          <p:cNvSpPr/>
          <p:nvPr/>
        </p:nvSpPr>
        <p:spPr>
          <a:xfrm>
            <a:off x="4545302" y="1388286"/>
            <a:ext cx="3130318" cy="918112"/>
          </a:xfrm>
          <a:custGeom>
            <a:avLst/>
            <a:gdLst>
              <a:gd name="connsiteX0" fmla="*/ 3130318 w 3130318"/>
              <a:gd name="connsiteY0" fmla="*/ 707492 h 918112"/>
              <a:gd name="connsiteX1" fmla="*/ 1468380 w 3130318"/>
              <a:gd name="connsiteY1" fmla="*/ 874353 h 918112"/>
              <a:gd name="connsiteX2" fmla="*/ 0 w 3130318"/>
              <a:gd name="connsiteY2" fmla="*/ 0 h 91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0318" h="918112">
                <a:moveTo>
                  <a:pt x="3130318" y="707492"/>
                </a:moveTo>
                <a:cubicBezTo>
                  <a:pt x="2560209" y="849880"/>
                  <a:pt x="1990100" y="992268"/>
                  <a:pt x="1468380" y="874353"/>
                </a:cubicBezTo>
                <a:cubicBezTo>
                  <a:pt x="946660" y="756438"/>
                  <a:pt x="473330" y="378219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DF614-19F4-A796-03F1-7E45D8D9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4A0F67-9E9B-B594-8E56-6E2E3600454F}"/>
              </a:ext>
            </a:extLst>
          </p:cNvPr>
          <p:cNvSpPr txBox="1"/>
          <p:nvPr/>
        </p:nvSpPr>
        <p:spPr>
          <a:xfrm>
            <a:off x="7990604" y="5551107"/>
            <a:ext cx="3018530" cy="923330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Reproducible report with formatted commentary, code, and output.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5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D921B-0A89-9CAC-6120-293C2C20C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C68B0-A3B3-4391-3282-FA876D2BEA45}"/>
              </a:ext>
            </a:extLst>
          </p:cNvPr>
          <p:cNvSpPr txBox="1"/>
          <p:nvPr/>
        </p:nvSpPr>
        <p:spPr>
          <a:xfrm>
            <a:off x="4222166" y="2884107"/>
            <a:ext cx="4145979" cy="369332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Can add commands to create plots.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2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727DB-6FA2-4C2A-5637-4B9D8413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B1935-92BD-4A89-E91D-45FA02FD3C73}"/>
              </a:ext>
            </a:extLst>
          </p:cNvPr>
          <p:cNvSpPr txBox="1"/>
          <p:nvPr/>
        </p:nvSpPr>
        <p:spPr>
          <a:xfrm>
            <a:off x="4637802" y="2932598"/>
            <a:ext cx="4416143" cy="369332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Can preview figure in the plot viewer.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8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2C331-51F9-C17C-2EEA-D5872E16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BEE15-0764-0DB9-D62D-058E9C40F847}"/>
              </a:ext>
            </a:extLst>
          </p:cNvPr>
          <p:cNvSpPr txBox="1"/>
          <p:nvPr/>
        </p:nvSpPr>
        <p:spPr>
          <a:xfrm>
            <a:off x="7256311" y="1457088"/>
            <a:ext cx="4416143" cy="369332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Re-render report to include figure.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4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4A65-4E08-329A-E742-D59683A1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your assignments in </a:t>
            </a:r>
            <a:r>
              <a:rPr lang="en-US" dirty="0" err="1"/>
              <a:t>Gradescope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E8A65-3ACC-264A-79D8-03FB85EE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easiest way to submit your homework in </a:t>
            </a:r>
            <a:r>
              <a:rPr lang="en-US" dirty="0" err="1"/>
              <a:t>Gradescope</a:t>
            </a:r>
            <a:r>
              <a:rPr lang="en-US" dirty="0"/>
              <a:t> is to format your document so that each question is on its own page.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You can achieve this in your pdf reproducible report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newpage</a:t>
            </a:r>
            <a:r>
              <a:rPr lang="en-US" dirty="0"/>
              <a:t> command.</a:t>
            </a:r>
          </a:p>
        </p:txBody>
      </p:sp>
    </p:spTree>
    <p:extLst>
      <p:ext uri="{BB962C8B-B14F-4D97-AF65-F5344CB8AC3E}">
        <p14:creationId xmlns:p14="http://schemas.microsoft.com/office/powerpoint/2010/main" val="78051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388C-B4BB-0B1F-880D-6AB3C49E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C06F5-D13A-A154-8AC3-81BD130B4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groups, work together on HW1.</a:t>
            </a:r>
          </a:p>
        </p:txBody>
      </p:sp>
    </p:spTree>
    <p:extLst>
      <p:ext uri="{BB962C8B-B14F-4D97-AF65-F5344CB8AC3E}">
        <p14:creationId xmlns:p14="http://schemas.microsoft.com/office/powerpoint/2010/main" val="341471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717CC-8390-B45E-9486-5FF0B77A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7047BC-16F4-E809-71DA-5BD967A939AE}"/>
              </a:ext>
            </a:extLst>
          </p:cNvPr>
          <p:cNvSpPr/>
          <p:nvPr/>
        </p:nvSpPr>
        <p:spPr>
          <a:xfrm>
            <a:off x="1287624" y="3222171"/>
            <a:ext cx="6419462" cy="2861826"/>
          </a:xfrm>
          <a:custGeom>
            <a:avLst/>
            <a:gdLst>
              <a:gd name="connsiteX0" fmla="*/ 0 w 6419462"/>
              <a:gd name="connsiteY0" fmla="*/ 0 h 2861826"/>
              <a:gd name="connsiteX1" fmla="*/ 933062 w 6419462"/>
              <a:gd name="connsiteY1" fmla="*/ 702907 h 2861826"/>
              <a:gd name="connsiteX2" fmla="*/ 4795935 w 6419462"/>
              <a:gd name="connsiteY2" fmla="*/ 2506825 h 2861826"/>
              <a:gd name="connsiteX3" fmla="*/ 6419462 w 6419462"/>
              <a:gd name="connsiteY3" fmla="*/ 2861388 h 28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9462" h="2861826">
                <a:moveTo>
                  <a:pt x="0" y="0"/>
                </a:moveTo>
                <a:cubicBezTo>
                  <a:pt x="66870" y="142551"/>
                  <a:pt x="133740" y="285103"/>
                  <a:pt x="933062" y="702907"/>
                </a:cubicBezTo>
                <a:cubicBezTo>
                  <a:pt x="1732385" y="1120711"/>
                  <a:pt x="3881535" y="2147078"/>
                  <a:pt x="4795935" y="2506825"/>
                </a:cubicBezTo>
                <a:cubicBezTo>
                  <a:pt x="5710335" y="2866572"/>
                  <a:pt x="6064898" y="2863980"/>
                  <a:pt x="6419462" y="2861388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5B511-59FD-73DF-E094-F037F796D311}"/>
              </a:ext>
            </a:extLst>
          </p:cNvPr>
          <p:cNvSpPr txBox="1"/>
          <p:nvPr/>
        </p:nvSpPr>
        <p:spPr>
          <a:xfrm>
            <a:off x="5092664" y="5400969"/>
            <a:ext cx="1487753" cy="369332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Page break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13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5481-1419-2479-3A1B-705C6405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often helpful to add mathematical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48F1-DB34-067D-223F-C14B0E97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can be achieved with Latex</a:t>
            </a:r>
          </a:p>
        </p:txBody>
      </p:sp>
    </p:spTree>
    <p:extLst>
      <p:ext uri="{BB962C8B-B14F-4D97-AF65-F5344CB8AC3E}">
        <p14:creationId xmlns:p14="http://schemas.microsoft.com/office/powerpoint/2010/main" val="2044188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5781A-ACCF-ED4A-2EBB-893B170B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5FE43A-9B1B-EE8F-28E2-5B84B6E28A6C}"/>
              </a:ext>
            </a:extLst>
          </p:cNvPr>
          <p:cNvSpPr txBox="1"/>
          <p:nvPr/>
        </p:nvSpPr>
        <p:spPr>
          <a:xfrm>
            <a:off x="5723044" y="2671624"/>
            <a:ext cx="1702991" cy="646331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Math chunks w/ double $$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F843CA-492D-D0AD-2676-0554E52504E4}"/>
              </a:ext>
            </a:extLst>
          </p:cNvPr>
          <p:cNvSpPr/>
          <p:nvPr/>
        </p:nvSpPr>
        <p:spPr>
          <a:xfrm>
            <a:off x="4648200" y="1357175"/>
            <a:ext cx="3297382" cy="319225"/>
          </a:xfrm>
          <a:custGeom>
            <a:avLst/>
            <a:gdLst>
              <a:gd name="connsiteX0" fmla="*/ 0 w 3297382"/>
              <a:gd name="connsiteY0" fmla="*/ 256880 h 319225"/>
              <a:gd name="connsiteX1" fmla="*/ 1233055 w 3297382"/>
              <a:gd name="connsiteY1" fmla="*/ 570 h 319225"/>
              <a:gd name="connsiteX2" fmla="*/ 3297382 w 3297382"/>
              <a:gd name="connsiteY2" fmla="*/ 319225 h 3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7382" h="319225">
                <a:moveTo>
                  <a:pt x="0" y="256880"/>
                </a:moveTo>
                <a:cubicBezTo>
                  <a:pt x="341745" y="123529"/>
                  <a:pt x="683491" y="-9821"/>
                  <a:pt x="1233055" y="570"/>
                </a:cubicBezTo>
                <a:cubicBezTo>
                  <a:pt x="1782619" y="10961"/>
                  <a:pt x="2540000" y="165093"/>
                  <a:pt x="3297382" y="31922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CE240-C617-4D69-5475-7207496CB104}"/>
              </a:ext>
            </a:extLst>
          </p:cNvPr>
          <p:cNvSpPr txBox="1"/>
          <p:nvPr/>
        </p:nvSpPr>
        <p:spPr>
          <a:xfrm>
            <a:off x="5723046" y="1292388"/>
            <a:ext cx="1702989" cy="646331"/>
          </a:xfrm>
          <a:prstGeom prst="rect">
            <a:avLst/>
          </a:prstGeom>
          <a:solidFill>
            <a:srgbClr val="06224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Inline math w/ single $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00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1693-DB8D-2B37-69E3-5AE0E50C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lots of online resources for reproducible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802A-1C52-23CD-96B7-180F327BE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Hello Quarto (Getting started guide) (link)</a:t>
            </a:r>
            <a:r>
              <a:rPr lang="en-US" dirty="0"/>
              <a:t>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Mathematics in R Markdown (link)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Getting started with Markdown (link)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9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AFAD-9833-1C36-2215-2B970D40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reproducible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7C184-7893-0593-106D-6D41195B1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55" b="40049"/>
          <a:stretch/>
        </p:blipFill>
        <p:spPr>
          <a:xfrm>
            <a:off x="3356186" y="1862666"/>
            <a:ext cx="5479627" cy="41114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C808CE-8694-6524-E4BF-26271FFBBF1E}"/>
              </a:ext>
            </a:extLst>
          </p:cNvPr>
          <p:cNvCxnSpPr/>
          <p:nvPr/>
        </p:nvCxnSpPr>
        <p:spPr>
          <a:xfrm>
            <a:off x="5673635" y="2309707"/>
            <a:ext cx="78570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392D81-9EB9-0D06-D716-3428369B9714}"/>
              </a:ext>
            </a:extLst>
          </p:cNvPr>
          <p:cNvSpPr txBox="1"/>
          <p:nvPr/>
        </p:nvSpPr>
        <p:spPr>
          <a:xfrm>
            <a:off x="6627735" y="2125041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Quarto Document</a:t>
            </a:r>
          </a:p>
        </p:txBody>
      </p:sp>
    </p:spTree>
    <p:extLst>
      <p:ext uri="{BB962C8B-B14F-4D97-AF65-F5344CB8AC3E}">
        <p14:creationId xmlns:p14="http://schemas.microsoft.com/office/powerpoint/2010/main" val="10687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9B89-532E-C09D-B5A3-2B168121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reproducible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6A9BC-D2B2-A0AC-0EC6-C2FB95299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9" t="18384" r="2871" b="15152"/>
          <a:stretch/>
        </p:blipFill>
        <p:spPr>
          <a:xfrm>
            <a:off x="2187940" y="1716088"/>
            <a:ext cx="8683260" cy="455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DCF65-E0B8-D439-4D87-46AD772A6EF6}"/>
              </a:ext>
            </a:extLst>
          </p:cNvPr>
          <p:cNvSpPr txBox="1"/>
          <p:nvPr/>
        </p:nvSpPr>
        <p:spPr>
          <a:xfrm>
            <a:off x="7210242" y="3009053"/>
            <a:ext cx="3457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Several options</a:t>
            </a:r>
          </a:p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 output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HTML is increasingly popular because it allows interactive graphics and tables.</a:t>
            </a:r>
          </a:p>
        </p:txBody>
      </p:sp>
    </p:spTree>
    <p:extLst>
      <p:ext uri="{BB962C8B-B14F-4D97-AF65-F5344CB8AC3E}">
        <p14:creationId xmlns:p14="http://schemas.microsoft.com/office/powerpoint/2010/main" val="140267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83A5E8-FEA2-52C1-D4A9-2E0AB6B3F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5" t="19358" b="20198"/>
          <a:stretch/>
        </p:blipFill>
        <p:spPr>
          <a:xfrm>
            <a:off x="1992327" y="1903306"/>
            <a:ext cx="8771467" cy="4145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CAC01-DD4D-1F91-5C27-99ED024D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reproducible reports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D13198-D17A-A584-F1A6-02967D9D71E0}"/>
              </a:ext>
            </a:extLst>
          </p:cNvPr>
          <p:cNvCxnSpPr/>
          <p:nvPr/>
        </p:nvCxnSpPr>
        <p:spPr>
          <a:xfrm>
            <a:off x="5985208" y="2689013"/>
            <a:ext cx="78570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59E966-069E-81C4-A277-AB23471C0E43}"/>
              </a:ext>
            </a:extLst>
          </p:cNvPr>
          <p:cNvSpPr txBox="1"/>
          <p:nvPr/>
        </p:nvSpPr>
        <p:spPr>
          <a:xfrm>
            <a:off x="6939308" y="2504347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Report title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FC7923-E785-EDD6-0B92-CBBFB77DF735}"/>
              </a:ext>
            </a:extLst>
          </p:cNvPr>
          <p:cNvCxnSpPr/>
          <p:nvPr/>
        </p:nvCxnSpPr>
        <p:spPr>
          <a:xfrm>
            <a:off x="5985208" y="3659908"/>
            <a:ext cx="78570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7F08BA-36CA-E27D-9790-D965BD49B547}"/>
              </a:ext>
            </a:extLst>
          </p:cNvPr>
          <p:cNvSpPr txBox="1"/>
          <p:nvPr/>
        </p:nvSpPr>
        <p:spPr>
          <a:xfrm>
            <a:off x="6939308" y="3475242"/>
            <a:ext cx="316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Because you will submit homework as PDF in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Gradescope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we will start here.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4A216A-0413-5AF2-8B35-C88EA8524AAB}"/>
              </a:ext>
            </a:extLst>
          </p:cNvPr>
          <p:cNvCxnSpPr/>
          <p:nvPr/>
        </p:nvCxnSpPr>
        <p:spPr>
          <a:xfrm>
            <a:off x="5985208" y="2960747"/>
            <a:ext cx="78570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C14A67-88E2-B957-7104-6733A4C9DAE6}"/>
              </a:ext>
            </a:extLst>
          </p:cNvPr>
          <p:cNvSpPr txBox="1"/>
          <p:nvPr/>
        </p:nvSpPr>
        <p:spPr>
          <a:xfrm>
            <a:off x="6939308" y="277608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Report author</a:t>
            </a:r>
          </a:p>
        </p:txBody>
      </p:sp>
    </p:spTree>
    <p:extLst>
      <p:ext uri="{BB962C8B-B14F-4D97-AF65-F5344CB8AC3E}">
        <p14:creationId xmlns:p14="http://schemas.microsoft.com/office/powerpoint/2010/main" val="3994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F7F4-5BCD-61C4-35CC-050F4540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AB519-963E-6AAB-4A53-84530AE6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5324" r="20500" b="7556"/>
          <a:stretch/>
        </p:blipFill>
        <p:spPr>
          <a:xfrm>
            <a:off x="2004907" y="441642"/>
            <a:ext cx="8412480" cy="5974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4F40DE-951F-454C-23C9-547EED10DF46}"/>
              </a:ext>
            </a:extLst>
          </p:cNvPr>
          <p:cNvSpPr/>
          <p:nvPr/>
        </p:nvSpPr>
        <p:spPr>
          <a:xfrm>
            <a:off x="2065867" y="853440"/>
            <a:ext cx="5350933" cy="388112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FF01A1-E1B5-C330-7F38-FB7AEED8E1EB}"/>
              </a:ext>
            </a:extLst>
          </p:cNvPr>
          <p:cNvCxnSpPr/>
          <p:nvPr/>
        </p:nvCxnSpPr>
        <p:spPr>
          <a:xfrm>
            <a:off x="7426890" y="2348616"/>
            <a:ext cx="78570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2246AC-7AB7-13EB-2313-657093113688}"/>
              </a:ext>
            </a:extLst>
          </p:cNvPr>
          <p:cNvSpPr txBox="1"/>
          <p:nvPr/>
        </p:nvSpPr>
        <p:spPr>
          <a:xfrm>
            <a:off x="8380990" y="2163950"/>
            <a:ext cx="2046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Source.  This is where you will write code and commentary. A template document is automatically loaded.</a:t>
            </a:r>
          </a:p>
        </p:txBody>
      </p:sp>
    </p:spTree>
    <p:extLst>
      <p:ext uri="{BB962C8B-B14F-4D97-AF65-F5344CB8AC3E}">
        <p14:creationId xmlns:p14="http://schemas.microsoft.com/office/powerpoint/2010/main" val="424741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D33D2-65F7-42D9-FD50-14F5973C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8"/>
          <a:stretch/>
        </p:blipFill>
        <p:spPr>
          <a:xfrm>
            <a:off x="0" y="0"/>
            <a:ext cx="12192000" cy="6670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BB320-6217-4542-E91D-C4BB9BAFD2AE}"/>
              </a:ext>
            </a:extLst>
          </p:cNvPr>
          <p:cNvSpPr/>
          <p:nvPr/>
        </p:nvSpPr>
        <p:spPr>
          <a:xfrm>
            <a:off x="94827" y="887307"/>
            <a:ext cx="5350933" cy="83312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39141-E676-3492-0433-227A8B07E598}"/>
              </a:ext>
            </a:extLst>
          </p:cNvPr>
          <p:cNvCxnSpPr>
            <a:cxnSpLocks/>
          </p:cNvCxnSpPr>
          <p:nvPr/>
        </p:nvCxnSpPr>
        <p:spPr>
          <a:xfrm>
            <a:off x="5445760" y="1237790"/>
            <a:ext cx="1551093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8097E-BBCD-B93B-E6A4-484A4396FAB3}"/>
              </a:ext>
            </a:extLst>
          </p:cNvPr>
          <p:cNvSpPr txBox="1"/>
          <p:nvPr/>
        </p:nvSpPr>
        <p:spPr>
          <a:xfrm>
            <a:off x="7083966" y="1032804"/>
            <a:ext cx="3018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YAML header. Note the  three dashes --- to mark the start and end.  Information about the output format goes here. </a:t>
            </a:r>
          </a:p>
        </p:txBody>
      </p:sp>
    </p:spTree>
    <p:extLst>
      <p:ext uri="{BB962C8B-B14F-4D97-AF65-F5344CB8AC3E}">
        <p14:creationId xmlns:p14="http://schemas.microsoft.com/office/powerpoint/2010/main" val="163218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D33D2-65F7-42D9-FD50-14F5973C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8"/>
          <a:stretch/>
        </p:blipFill>
        <p:spPr>
          <a:xfrm>
            <a:off x="0" y="0"/>
            <a:ext cx="12192000" cy="6670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BB320-6217-4542-E91D-C4BB9BAFD2AE}"/>
              </a:ext>
            </a:extLst>
          </p:cNvPr>
          <p:cNvSpPr/>
          <p:nvPr/>
        </p:nvSpPr>
        <p:spPr>
          <a:xfrm>
            <a:off x="358987" y="3429000"/>
            <a:ext cx="6522720" cy="83312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39141-E676-3492-0433-227A8B07E598}"/>
              </a:ext>
            </a:extLst>
          </p:cNvPr>
          <p:cNvCxnSpPr>
            <a:cxnSpLocks/>
          </p:cNvCxnSpPr>
          <p:nvPr/>
        </p:nvCxnSpPr>
        <p:spPr>
          <a:xfrm>
            <a:off x="6929120" y="3728442"/>
            <a:ext cx="94826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8097E-BBCD-B93B-E6A4-484A4396FAB3}"/>
              </a:ext>
            </a:extLst>
          </p:cNvPr>
          <p:cNvSpPr txBox="1"/>
          <p:nvPr/>
        </p:nvSpPr>
        <p:spPr>
          <a:xfrm>
            <a:off x="7964499" y="3523456"/>
            <a:ext cx="3018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Code chunk. Notice the 3 tick marks ``` which mark the start and end of the chunk. Commands to be executed in R go here.  The code will also be included in the report. </a:t>
            </a:r>
          </a:p>
        </p:txBody>
      </p:sp>
    </p:spTree>
    <p:extLst>
      <p:ext uri="{BB962C8B-B14F-4D97-AF65-F5344CB8AC3E}">
        <p14:creationId xmlns:p14="http://schemas.microsoft.com/office/powerpoint/2010/main" val="386720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D33D2-65F7-42D9-FD50-14F5973C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8"/>
          <a:stretch/>
        </p:blipFill>
        <p:spPr>
          <a:xfrm>
            <a:off x="0" y="0"/>
            <a:ext cx="12192000" cy="6670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BB320-6217-4542-E91D-C4BB9BAFD2AE}"/>
              </a:ext>
            </a:extLst>
          </p:cNvPr>
          <p:cNvSpPr/>
          <p:nvPr/>
        </p:nvSpPr>
        <p:spPr>
          <a:xfrm>
            <a:off x="6454196" y="3624228"/>
            <a:ext cx="220258" cy="226931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39141-E676-3492-0433-227A8B07E598}"/>
              </a:ext>
            </a:extLst>
          </p:cNvPr>
          <p:cNvCxnSpPr>
            <a:cxnSpLocks/>
          </p:cNvCxnSpPr>
          <p:nvPr/>
        </p:nvCxnSpPr>
        <p:spPr>
          <a:xfrm>
            <a:off x="6929120" y="3728442"/>
            <a:ext cx="948266" cy="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8097E-BBCD-B93B-E6A4-484A4396FAB3}"/>
              </a:ext>
            </a:extLst>
          </p:cNvPr>
          <p:cNvSpPr txBox="1"/>
          <p:nvPr/>
        </p:nvSpPr>
        <p:spPr>
          <a:xfrm>
            <a:off x="7964499" y="3523456"/>
            <a:ext cx="301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Click the play button to execute the code in the chunk.</a:t>
            </a:r>
          </a:p>
        </p:txBody>
      </p:sp>
    </p:spTree>
    <p:extLst>
      <p:ext uri="{BB962C8B-B14F-4D97-AF65-F5344CB8AC3E}">
        <p14:creationId xmlns:p14="http://schemas.microsoft.com/office/powerpoint/2010/main" val="98614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388</Words>
  <Application>Microsoft Office PowerPoint</Application>
  <PresentationFormat>Widescreen</PresentationFormat>
  <Paragraphs>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Comic Sans MS</vt:lpstr>
      <vt:lpstr>Courier New</vt:lpstr>
      <vt:lpstr>Office Theme</vt:lpstr>
      <vt:lpstr>Crash course in reproducible reports in R</vt:lpstr>
      <vt:lpstr>In class activity</vt:lpstr>
      <vt:lpstr>Creating reproducible reports</vt:lpstr>
      <vt:lpstr>Creating reproducible reports</vt:lpstr>
      <vt:lpstr>Creating reproducible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Submitting your assignments in Gradescope</vt:lpstr>
      <vt:lpstr>PowerPoint Presentation</vt:lpstr>
      <vt:lpstr>It is often helpful to add mathematical notation</vt:lpstr>
      <vt:lpstr>PowerPoint Presentation</vt:lpstr>
      <vt:lpstr>There are lots of online resources for reproducible reports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Thomas G. (vzm6dw)</dc:creator>
  <cp:lastModifiedBy>Stewart, Thomas G. (vzm6dw)</cp:lastModifiedBy>
  <cp:revision>1</cp:revision>
  <dcterms:created xsi:type="dcterms:W3CDTF">2024-08-28T16:21:07Z</dcterms:created>
  <dcterms:modified xsi:type="dcterms:W3CDTF">2024-08-29T00:02:54Z</dcterms:modified>
</cp:coreProperties>
</file>