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2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88925-E446-1F35-D7A1-470D205E3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48120-461C-9497-CE87-5BDD49599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7227B-2FD5-8461-B372-50B5887D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78469-EAFC-4420-C3F5-1F4326782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402F8-9530-72A6-EFC4-26087E52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71D0F-A86B-29BB-1129-39FE2AE6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A2646-D20A-A8A3-3E38-F4B6C3423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D0559-F5E4-A41C-D0C4-E30F52DB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A4113-755E-4FAC-A686-96602AE1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DB0EA-ABE2-4253-6DA5-FD671CAAE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3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DCAB98-E314-F0ED-45AB-DECC472351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C26DEA-578E-2CE4-7CF0-F0B16595D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59C1B-0C80-F65E-397A-2E39CC60C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BFE96-0F0B-9C6E-43AA-2E0E1720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5E0BD-EB98-0B81-0226-F87216279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0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1E5F-8DF2-570D-4BEE-67559363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74D48-53D3-082F-0D89-D1972C6BF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0B685-C79E-C76C-6E52-22D0776D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FDEE-6F5C-E74F-DACE-935A6968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A5FD0-F6A8-FB6F-363C-40C6F568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3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016D-0FE2-AB02-C680-2C6C123DA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1BE72-6CBF-85C5-B2A1-EA8405897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BD688-7AD8-8E0A-0B05-84630529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C1B5A-69E2-B6AB-8BBA-4C3FDF00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59532-FF09-D94B-90F5-CF267EE0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0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9727-B68E-E8BA-4146-5A173B3BB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DFA2A-B083-A56D-05B9-67DFC6B62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DA8677-5B1A-B057-07B7-A1CC39831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F910E-677A-A9CC-852F-630F6321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85859-CEA1-C6C5-2845-66DE3D2C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8CBB5-9006-4CC9-9F44-F1F543BED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86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289AD-D347-5BF4-8020-0E48AF73A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383E3-1C0D-276D-2F90-1746AEA10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407E7-607B-E4CC-6BC9-E06EC9437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AAEC7-EA0F-4C16-B71D-1D5F80A19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325FAC-F1C3-09C9-A188-07EBFC770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A9F562-5E5E-669A-C284-903DC923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58EB4F-9FB0-4DED-96E4-A949EE72D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7D24A-A4EB-3A0F-3F99-FB751E319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190F-BA0B-0524-B3A9-9447DB53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AB963-91C3-ECBD-FC3F-9223F0AF7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C9F1C-0006-3F0A-CD56-FF108C71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2905F-1B04-EAB9-60C4-939D8F6C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7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A6A43-8A13-7B11-25C5-2954B90D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0E66CE-3E2E-C9C1-FC19-B14779D1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E9572-6A14-D322-C666-6121B76BD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1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59711-C1FB-18D3-D16F-D867D2E28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7EB64-A65D-175D-5C93-78E1CD596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8A6F1-C6E2-FEB1-69C9-25D31E9D9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70BF7-9574-860E-7F07-EA813FA2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53E40-9D99-E633-BD7D-27D6781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2F531-376B-1742-1D58-4332A468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9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DF21-64A0-7B3D-079F-3159C75B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7F0EEA-0C44-960C-858A-673E6CDA68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41F28-74E2-0D8E-9AEA-B8568784C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A844C-0C0E-E091-6097-78FC8E86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C866A2-05E1-F064-D3E0-B1278CE1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18162-8C3F-1641-1E17-6718D6C0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9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6EC9D9-8F89-3428-DB5F-CE0C2852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57C48-5A7C-AE73-38FC-DDA0A44AE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A2F12-5DD9-61BC-11BF-6A844FFBC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8D8D58-70DE-4974-934E-B7E8A253810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1EF90-29A2-9368-4656-F0CF0BC4C5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1A650-3612-7F6D-E729-F2FD67E59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AF9BD3-CEAE-4D13-B3F7-5697831F4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8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C8FA1-D46D-6220-B44C-0E35A7C5B7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Working directory and file paths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842DD-EA6F-F96E-ADBC-08B729E1F5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38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Better practice: working directory and relative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53842D1-54B1-AA92-E675-1E81455FF743}"/>
              </a:ext>
            </a:extLst>
          </p:cNvPr>
          <p:cNvSpPr/>
          <p:nvPr/>
        </p:nvSpPr>
        <p:spPr>
          <a:xfrm>
            <a:off x="3064050" y="3383946"/>
            <a:ext cx="161373" cy="273652"/>
          </a:xfrm>
          <a:custGeom>
            <a:avLst/>
            <a:gdLst>
              <a:gd name="connsiteX0" fmla="*/ 60070 w 161373"/>
              <a:gd name="connsiteY0" fmla="*/ 273652 h 273652"/>
              <a:gd name="connsiteX1" fmla="*/ 160187 w 161373"/>
              <a:gd name="connsiteY1" fmla="*/ 133489 h 273652"/>
              <a:gd name="connsiteX2" fmla="*/ 0 w 161373"/>
              <a:gd name="connsiteY2" fmla="*/ 0 h 27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373" h="273652">
                <a:moveTo>
                  <a:pt x="60070" y="273652"/>
                </a:moveTo>
                <a:cubicBezTo>
                  <a:pt x="115134" y="226375"/>
                  <a:pt x="170199" y="179098"/>
                  <a:pt x="160187" y="133489"/>
                </a:cubicBezTo>
                <a:cubicBezTo>
                  <a:pt x="150175" y="87880"/>
                  <a:pt x="75087" y="43940"/>
                  <a:pt x="0" y="0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ABCE68A-F151-77C6-1F6E-50D4F0FE79C7}"/>
              </a:ext>
            </a:extLst>
          </p:cNvPr>
          <p:cNvSpPr/>
          <p:nvPr/>
        </p:nvSpPr>
        <p:spPr>
          <a:xfrm>
            <a:off x="2971794" y="3530784"/>
            <a:ext cx="253629" cy="253629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22299D-E5D4-2CD3-39F5-0DE9A536D62A}"/>
              </a:ext>
            </a:extLst>
          </p:cNvPr>
          <p:cNvSpPr txBox="1"/>
          <p:nvPr/>
        </p:nvSpPr>
        <p:spPr>
          <a:xfrm>
            <a:off x="3920005" y="3429000"/>
            <a:ext cx="806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Can use . and .. to navigate the file structure from the working directory.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26CAF-B455-FF10-D126-D21277EDFA97}"/>
              </a:ext>
            </a:extLst>
          </p:cNvPr>
          <p:cNvSpPr txBox="1"/>
          <p:nvPr/>
        </p:nvSpPr>
        <p:spPr>
          <a:xfrm>
            <a:off x="3928904" y="410095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.. means to go up one level.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06D950-5D03-9D9E-E361-93F936ABA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989" y="1416990"/>
            <a:ext cx="8394236" cy="438451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2A881A5-F4F1-F40E-5AD9-EC38025C8888}"/>
              </a:ext>
            </a:extLst>
          </p:cNvPr>
          <p:cNvSpPr/>
          <p:nvPr/>
        </p:nvSpPr>
        <p:spPr>
          <a:xfrm>
            <a:off x="1759598" y="3477390"/>
            <a:ext cx="155970" cy="387118"/>
          </a:xfrm>
          <a:custGeom>
            <a:avLst/>
            <a:gdLst>
              <a:gd name="connsiteX0" fmla="*/ 75876 w 155970"/>
              <a:gd name="connsiteY0" fmla="*/ 0 h 387118"/>
              <a:gd name="connsiteX1" fmla="*/ 2457 w 155970"/>
              <a:gd name="connsiteY1" fmla="*/ 180210 h 387118"/>
              <a:gd name="connsiteX2" fmla="*/ 155970 w 155970"/>
              <a:gd name="connsiteY2" fmla="*/ 387118 h 38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970" h="387118">
                <a:moveTo>
                  <a:pt x="75876" y="0"/>
                </a:moveTo>
                <a:cubicBezTo>
                  <a:pt x="32492" y="57845"/>
                  <a:pt x="-10892" y="115690"/>
                  <a:pt x="2457" y="180210"/>
                </a:cubicBezTo>
                <a:cubicBezTo>
                  <a:pt x="15806" y="244730"/>
                  <a:pt x="85888" y="315924"/>
                  <a:pt x="155970" y="387118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89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Better practice: working directory and relative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53842D1-54B1-AA92-E675-1E81455FF743}"/>
              </a:ext>
            </a:extLst>
          </p:cNvPr>
          <p:cNvSpPr/>
          <p:nvPr/>
        </p:nvSpPr>
        <p:spPr>
          <a:xfrm>
            <a:off x="3064050" y="3383946"/>
            <a:ext cx="161373" cy="273652"/>
          </a:xfrm>
          <a:custGeom>
            <a:avLst/>
            <a:gdLst>
              <a:gd name="connsiteX0" fmla="*/ 60070 w 161373"/>
              <a:gd name="connsiteY0" fmla="*/ 273652 h 273652"/>
              <a:gd name="connsiteX1" fmla="*/ 160187 w 161373"/>
              <a:gd name="connsiteY1" fmla="*/ 133489 h 273652"/>
              <a:gd name="connsiteX2" fmla="*/ 0 w 161373"/>
              <a:gd name="connsiteY2" fmla="*/ 0 h 27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373" h="273652">
                <a:moveTo>
                  <a:pt x="60070" y="273652"/>
                </a:moveTo>
                <a:cubicBezTo>
                  <a:pt x="115134" y="226375"/>
                  <a:pt x="170199" y="179098"/>
                  <a:pt x="160187" y="133489"/>
                </a:cubicBezTo>
                <a:cubicBezTo>
                  <a:pt x="150175" y="87880"/>
                  <a:pt x="75087" y="43940"/>
                  <a:pt x="0" y="0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ABCE68A-F151-77C6-1F6E-50D4F0FE79C7}"/>
              </a:ext>
            </a:extLst>
          </p:cNvPr>
          <p:cNvSpPr/>
          <p:nvPr/>
        </p:nvSpPr>
        <p:spPr>
          <a:xfrm>
            <a:off x="2971794" y="3530784"/>
            <a:ext cx="253629" cy="253629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22299D-E5D4-2CD3-39F5-0DE9A536D62A}"/>
              </a:ext>
            </a:extLst>
          </p:cNvPr>
          <p:cNvSpPr txBox="1"/>
          <p:nvPr/>
        </p:nvSpPr>
        <p:spPr>
          <a:xfrm>
            <a:off x="3920005" y="3429000"/>
            <a:ext cx="806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Can use . and .. to navigate the file structure from the working directory.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26CAF-B455-FF10-D126-D21277EDFA97}"/>
              </a:ext>
            </a:extLst>
          </p:cNvPr>
          <p:cNvSpPr txBox="1"/>
          <p:nvPr/>
        </p:nvSpPr>
        <p:spPr>
          <a:xfrm>
            <a:off x="3928904" y="410095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.. means to go up one level.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2A881A5-F4F1-F40E-5AD9-EC38025C8888}"/>
              </a:ext>
            </a:extLst>
          </p:cNvPr>
          <p:cNvSpPr/>
          <p:nvPr/>
        </p:nvSpPr>
        <p:spPr>
          <a:xfrm>
            <a:off x="885360" y="3170363"/>
            <a:ext cx="941108" cy="1394964"/>
          </a:xfrm>
          <a:custGeom>
            <a:avLst/>
            <a:gdLst>
              <a:gd name="connsiteX0" fmla="*/ 75876 w 155970"/>
              <a:gd name="connsiteY0" fmla="*/ 0 h 387118"/>
              <a:gd name="connsiteX1" fmla="*/ 2457 w 155970"/>
              <a:gd name="connsiteY1" fmla="*/ 180210 h 387118"/>
              <a:gd name="connsiteX2" fmla="*/ 155970 w 155970"/>
              <a:gd name="connsiteY2" fmla="*/ 387118 h 38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970" h="387118">
                <a:moveTo>
                  <a:pt x="75876" y="0"/>
                </a:moveTo>
                <a:cubicBezTo>
                  <a:pt x="32492" y="57845"/>
                  <a:pt x="-10892" y="115690"/>
                  <a:pt x="2457" y="180210"/>
                </a:cubicBezTo>
                <a:cubicBezTo>
                  <a:pt x="15806" y="244730"/>
                  <a:pt x="85888" y="315924"/>
                  <a:pt x="155970" y="387118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693D23-4014-675D-249B-63D110E52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8299" y="1498619"/>
            <a:ext cx="8086605" cy="423009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769D5A-1BF4-6DCF-FF3A-C5666F0C8AF6}"/>
              </a:ext>
            </a:extLst>
          </p:cNvPr>
          <p:cNvSpPr/>
          <p:nvPr/>
        </p:nvSpPr>
        <p:spPr>
          <a:xfrm rot="19749205">
            <a:off x="2505136" y="3088278"/>
            <a:ext cx="161373" cy="273652"/>
          </a:xfrm>
          <a:custGeom>
            <a:avLst/>
            <a:gdLst>
              <a:gd name="connsiteX0" fmla="*/ 60070 w 161373"/>
              <a:gd name="connsiteY0" fmla="*/ 273652 h 273652"/>
              <a:gd name="connsiteX1" fmla="*/ 160187 w 161373"/>
              <a:gd name="connsiteY1" fmla="*/ 133489 h 273652"/>
              <a:gd name="connsiteX2" fmla="*/ 0 w 161373"/>
              <a:gd name="connsiteY2" fmla="*/ 0 h 27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373" h="273652">
                <a:moveTo>
                  <a:pt x="60070" y="273652"/>
                </a:moveTo>
                <a:cubicBezTo>
                  <a:pt x="115134" y="226375"/>
                  <a:pt x="170199" y="179098"/>
                  <a:pt x="160187" y="133489"/>
                </a:cubicBezTo>
                <a:cubicBezTo>
                  <a:pt x="150175" y="87880"/>
                  <a:pt x="75087" y="43940"/>
                  <a:pt x="0" y="0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58A0C1-2943-A231-B65B-03A3CC8BCCF6}"/>
              </a:ext>
            </a:extLst>
          </p:cNvPr>
          <p:cNvSpPr/>
          <p:nvPr/>
        </p:nvSpPr>
        <p:spPr>
          <a:xfrm rot="20544918">
            <a:off x="1748244" y="4586631"/>
            <a:ext cx="432559" cy="564483"/>
          </a:xfrm>
          <a:custGeom>
            <a:avLst/>
            <a:gdLst>
              <a:gd name="connsiteX0" fmla="*/ 75876 w 155970"/>
              <a:gd name="connsiteY0" fmla="*/ 0 h 387118"/>
              <a:gd name="connsiteX1" fmla="*/ 2457 w 155970"/>
              <a:gd name="connsiteY1" fmla="*/ 180210 h 387118"/>
              <a:gd name="connsiteX2" fmla="*/ 155970 w 155970"/>
              <a:gd name="connsiteY2" fmla="*/ 387118 h 38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970" h="387118">
                <a:moveTo>
                  <a:pt x="75876" y="0"/>
                </a:moveTo>
                <a:cubicBezTo>
                  <a:pt x="32492" y="57845"/>
                  <a:pt x="-10892" y="115690"/>
                  <a:pt x="2457" y="180210"/>
                </a:cubicBezTo>
                <a:cubicBezTo>
                  <a:pt x="15806" y="244730"/>
                  <a:pt x="85888" y="315924"/>
                  <a:pt x="155970" y="387118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2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Better practice: working directory and relative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53842D1-54B1-AA92-E675-1E81455FF743}"/>
              </a:ext>
            </a:extLst>
          </p:cNvPr>
          <p:cNvSpPr/>
          <p:nvPr/>
        </p:nvSpPr>
        <p:spPr>
          <a:xfrm>
            <a:off x="3064050" y="3383946"/>
            <a:ext cx="161373" cy="273652"/>
          </a:xfrm>
          <a:custGeom>
            <a:avLst/>
            <a:gdLst>
              <a:gd name="connsiteX0" fmla="*/ 60070 w 161373"/>
              <a:gd name="connsiteY0" fmla="*/ 273652 h 273652"/>
              <a:gd name="connsiteX1" fmla="*/ 160187 w 161373"/>
              <a:gd name="connsiteY1" fmla="*/ 133489 h 273652"/>
              <a:gd name="connsiteX2" fmla="*/ 0 w 161373"/>
              <a:gd name="connsiteY2" fmla="*/ 0 h 27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373" h="273652">
                <a:moveTo>
                  <a:pt x="60070" y="273652"/>
                </a:moveTo>
                <a:cubicBezTo>
                  <a:pt x="115134" y="226375"/>
                  <a:pt x="170199" y="179098"/>
                  <a:pt x="160187" y="133489"/>
                </a:cubicBezTo>
                <a:cubicBezTo>
                  <a:pt x="150175" y="87880"/>
                  <a:pt x="75087" y="43940"/>
                  <a:pt x="0" y="0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ABCE68A-F151-77C6-1F6E-50D4F0FE79C7}"/>
              </a:ext>
            </a:extLst>
          </p:cNvPr>
          <p:cNvSpPr/>
          <p:nvPr/>
        </p:nvSpPr>
        <p:spPr>
          <a:xfrm>
            <a:off x="2971794" y="3530784"/>
            <a:ext cx="253629" cy="253629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22299D-E5D4-2CD3-39F5-0DE9A536D62A}"/>
              </a:ext>
            </a:extLst>
          </p:cNvPr>
          <p:cNvSpPr txBox="1"/>
          <p:nvPr/>
        </p:nvSpPr>
        <p:spPr>
          <a:xfrm>
            <a:off x="3920005" y="3429000"/>
            <a:ext cx="806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Can use . and .. to navigate the file structure from the working directory.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26CAF-B455-FF10-D126-D21277EDFA97}"/>
              </a:ext>
            </a:extLst>
          </p:cNvPr>
          <p:cNvSpPr txBox="1"/>
          <p:nvPr/>
        </p:nvSpPr>
        <p:spPr>
          <a:xfrm>
            <a:off x="3928904" y="410095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.. means to go up one level.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2A881A5-F4F1-F40E-5AD9-EC38025C8888}"/>
              </a:ext>
            </a:extLst>
          </p:cNvPr>
          <p:cNvSpPr/>
          <p:nvPr/>
        </p:nvSpPr>
        <p:spPr>
          <a:xfrm>
            <a:off x="885360" y="3170363"/>
            <a:ext cx="941108" cy="1394964"/>
          </a:xfrm>
          <a:custGeom>
            <a:avLst/>
            <a:gdLst>
              <a:gd name="connsiteX0" fmla="*/ 75876 w 155970"/>
              <a:gd name="connsiteY0" fmla="*/ 0 h 387118"/>
              <a:gd name="connsiteX1" fmla="*/ 2457 w 155970"/>
              <a:gd name="connsiteY1" fmla="*/ 180210 h 387118"/>
              <a:gd name="connsiteX2" fmla="*/ 155970 w 155970"/>
              <a:gd name="connsiteY2" fmla="*/ 387118 h 38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970" h="387118">
                <a:moveTo>
                  <a:pt x="75876" y="0"/>
                </a:moveTo>
                <a:cubicBezTo>
                  <a:pt x="32492" y="57845"/>
                  <a:pt x="-10892" y="115690"/>
                  <a:pt x="2457" y="180210"/>
                </a:cubicBezTo>
                <a:cubicBezTo>
                  <a:pt x="15806" y="244730"/>
                  <a:pt x="85888" y="315924"/>
                  <a:pt x="155970" y="387118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693D23-4014-675D-249B-63D110E52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8299" y="1498619"/>
            <a:ext cx="8086605" cy="423009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769D5A-1BF4-6DCF-FF3A-C5666F0C8AF6}"/>
              </a:ext>
            </a:extLst>
          </p:cNvPr>
          <p:cNvSpPr/>
          <p:nvPr/>
        </p:nvSpPr>
        <p:spPr>
          <a:xfrm rot="19749205">
            <a:off x="2505136" y="3088278"/>
            <a:ext cx="161373" cy="273652"/>
          </a:xfrm>
          <a:custGeom>
            <a:avLst/>
            <a:gdLst>
              <a:gd name="connsiteX0" fmla="*/ 60070 w 161373"/>
              <a:gd name="connsiteY0" fmla="*/ 273652 h 273652"/>
              <a:gd name="connsiteX1" fmla="*/ 160187 w 161373"/>
              <a:gd name="connsiteY1" fmla="*/ 133489 h 273652"/>
              <a:gd name="connsiteX2" fmla="*/ 0 w 161373"/>
              <a:gd name="connsiteY2" fmla="*/ 0 h 27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373" h="273652">
                <a:moveTo>
                  <a:pt x="60070" y="273652"/>
                </a:moveTo>
                <a:cubicBezTo>
                  <a:pt x="115134" y="226375"/>
                  <a:pt x="170199" y="179098"/>
                  <a:pt x="160187" y="133489"/>
                </a:cubicBezTo>
                <a:cubicBezTo>
                  <a:pt x="150175" y="87880"/>
                  <a:pt x="75087" y="43940"/>
                  <a:pt x="0" y="0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58A0C1-2943-A231-B65B-03A3CC8BCCF6}"/>
              </a:ext>
            </a:extLst>
          </p:cNvPr>
          <p:cNvSpPr/>
          <p:nvPr/>
        </p:nvSpPr>
        <p:spPr>
          <a:xfrm rot="20544918">
            <a:off x="1748244" y="4586631"/>
            <a:ext cx="432559" cy="564483"/>
          </a:xfrm>
          <a:custGeom>
            <a:avLst/>
            <a:gdLst>
              <a:gd name="connsiteX0" fmla="*/ 75876 w 155970"/>
              <a:gd name="connsiteY0" fmla="*/ 0 h 387118"/>
              <a:gd name="connsiteX1" fmla="*/ 2457 w 155970"/>
              <a:gd name="connsiteY1" fmla="*/ 180210 h 387118"/>
              <a:gd name="connsiteX2" fmla="*/ 155970 w 155970"/>
              <a:gd name="connsiteY2" fmla="*/ 387118 h 38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970" h="387118">
                <a:moveTo>
                  <a:pt x="75876" y="0"/>
                </a:moveTo>
                <a:cubicBezTo>
                  <a:pt x="32492" y="57845"/>
                  <a:pt x="-10892" y="115690"/>
                  <a:pt x="2457" y="180210"/>
                </a:cubicBezTo>
                <a:cubicBezTo>
                  <a:pt x="15806" y="244730"/>
                  <a:pt x="85888" y="315924"/>
                  <a:pt x="155970" y="387118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D3744-027A-1E22-A485-EB2791F24FFB}"/>
              </a:ext>
            </a:extLst>
          </p:cNvPr>
          <p:cNvSpPr txBox="1"/>
          <p:nvPr/>
        </p:nvSpPr>
        <p:spPr>
          <a:xfrm>
            <a:off x="5431879" y="4285617"/>
            <a:ext cx="4774688" cy="923330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This is a better practice because the program will work on other machines so long as the projects folders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3158609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How to check and set the working directory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2710724-5802-DB1D-3E1B-2B33D2896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1914" y="1954956"/>
            <a:ext cx="7441886" cy="8866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D36A4C-3186-0934-ED20-C8913FCF1C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3120" b="68370"/>
          <a:stretch/>
        </p:blipFill>
        <p:spPr>
          <a:xfrm>
            <a:off x="3911914" y="3444735"/>
            <a:ext cx="4520818" cy="29923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37CB159-39F7-4688-7D78-F03A602C54DE}"/>
              </a:ext>
            </a:extLst>
          </p:cNvPr>
          <p:cNvSpPr txBox="1"/>
          <p:nvPr/>
        </p:nvSpPr>
        <p:spPr>
          <a:xfrm>
            <a:off x="3911914" y="1528611"/>
            <a:ext cx="4798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Command to see working directory location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0B2802-06C9-15F2-3A10-9C32881BFD26}"/>
              </a:ext>
            </a:extLst>
          </p:cNvPr>
          <p:cNvSpPr txBox="1"/>
          <p:nvPr/>
        </p:nvSpPr>
        <p:spPr>
          <a:xfrm>
            <a:off x="3850732" y="3059668"/>
            <a:ext cx="441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Point and click to set working directory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7720CE-B20E-0BE6-624D-716B2BD5809D}"/>
              </a:ext>
            </a:extLst>
          </p:cNvPr>
          <p:cNvCxnSpPr/>
          <p:nvPr/>
        </p:nvCxnSpPr>
        <p:spPr>
          <a:xfrm>
            <a:off x="4531953" y="4698815"/>
            <a:ext cx="660771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F5BB8B2-1336-BBCA-EB64-9302D1AA491F}"/>
              </a:ext>
            </a:extLst>
          </p:cNvPr>
          <p:cNvSpPr txBox="1"/>
          <p:nvPr/>
        </p:nvSpPr>
        <p:spPr>
          <a:xfrm>
            <a:off x="9409523" y="4036569"/>
            <a:ext cx="2389454" cy="1477328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Another approach is `projects` which we may cover after you complete the </a:t>
            </a:r>
            <a:r>
              <a:rPr lang="en-US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Github</a:t>
            </a:r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 module in Systems.</a:t>
            </a:r>
          </a:p>
        </p:txBody>
      </p:sp>
    </p:spTree>
    <p:extLst>
      <p:ext uri="{BB962C8B-B14F-4D97-AF65-F5344CB8AC3E}">
        <p14:creationId xmlns:p14="http://schemas.microsoft.com/office/powerpoint/2010/main" val="1923478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How to check and set the working directory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BFBA63-BFCF-6470-44F5-7EF22CF9A659}"/>
              </a:ext>
            </a:extLst>
          </p:cNvPr>
          <p:cNvSpPr txBox="1"/>
          <p:nvPr/>
        </p:nvSpPr>
        <p:spPr>
          <a:xfrm>
            <a:off x="5920239" y="2890038"/>
            <a:ext cx="39846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working directory is the default location for saving files, figures, and reports.</a:t>
            </a:r>
          </a:p>
        </p:txBody>
      </p:sp>
    </p:spTree>
    <p:extLst>
      <p:ext uri="{BB962C8B-B14F-4D97-AF65-F5344CB8AC3E}">
        <p14:creationId xmlns:p14="http://schemas.microsoft.com/office/powerpoint/2010/main" val="1301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Folder structure for a simple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5176797" y="2690336"/>
            <a:ext cx="2094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Project 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code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docs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8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Folder structure for a several 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4828454" y="1925225"/>
            <a:ext cx="209485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Projects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Project 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code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docs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Project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code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docs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 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   ├── code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   ├── 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   └── docs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89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Larger context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4641842" y="1348800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06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Larger context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4641842" y="1348800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B9997B-6DF3-AB29-6994-D8BD77ACE271}"/>
              </a:ext>
            </a:extLst>
          </p:cNvPr>
          <p:cNvSpPr txBox="1"/>
          <p:nvPr/>
        </p:nvSpPr>
        <p:spPr>
          <a:xfrm>
            <a:off x="7422951" y="1416990"/>
            <a:ext cx="419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When executing a script, where does the program find the input data files?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0C38C8-53D5-4A1B-C2CE-D3DCC24CECED}"/>
              </a:ext>
            </a:extLst>
          </p:cNvPr>
          <p:cNvSpPr txBox="1"/>
          <p:nvPr/>
        </p:nvSpPr>
        <p:spPr>
          <a:xfrm>
            <a:off x="7422951" y="2752500"/>
            <a:ext cx="419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When executing a script, where does the program save the output figures, files, and reports?</a:t>
            </a:r>
          </a:p>
        </p:txBody>
      </p:sp>
    </p:spTree>
    <p:extLst>
      <p:ext uri="{BB962C8B-B14F-4D97-AF65-F5344CB8AC3E}">
        <p14:creationId xmlns:p14="http://schemas.microsoft.com/office/powerpoint/2010/main" val="146905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Absolute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257373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B9997B-6DF3-AB29-6994-D8BD77ACE271}"/>
              </a:ext>
            </a:extLst>
          </p:cNvPr>
          <p:cNvSpPr txBox="1"/>
          <p:nvPr/>
        </p:nvSpPr>
        <p:spPr>
          <a:xfrm>
            <a:off x="3619309" y="1325563"/>
            <a:ext cx="419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When executing a script, where does the program find the input data files?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42E20D-65E4-C5E1-10CD-0A216827F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232" y="2582936"/>
            <a:ext cx="7324457" cy="3810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592022-9D02-B930-44B8-3739D71CBB2C}"/>
              </a:ext>
            </a:extLst>
          </p:cNvPr>
          <p:cNvSpPr txBox="1"/>
          <p:nvPr/>
        </p:nvSpPr>
        <p:spPr>
          <a:xfrm>
            <a:off x="8514148" y="3301361"/>
            <a:ext cx="3490739" cy="923330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One option is to give the exact location of the file.  This is an absolute file path.</a:t>
            </a:r>
          </a:p>
        </p:txBody>
      </p:sp>
    </p:spTree>
    <p:extLst>
      <p:ext uri="{BB962C8B-B14F-4D97-AF65-F5344CB8AC3E}">
        <p14:creationId xmlns:p14="http://schemas.microsoft.com/office/powerpoint/2010/main" val="2768819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Absolute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257373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B9997B-6DF3-AB29-6994-D8BD77ACE271}"/>
              </a:ext>
            </a:extLst>
          </p:cNvPr>
          <p:cNvSpPr txBox="1"/>
          <p:nvPr/>
        </p:nvSpPr>
        <p:spPr>
          <a:xfrm>
            <a:off x="3619309" y="1325563"/>
            <a:ext cx="4191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When executing a script, where does the program find the input data files?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42E20D-65E4-C5E1-10CD-0A216827F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232" y="2582936"/>
            <a:ext cx="7324457" cy="38108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592022-9D02-B930-44B8-3739D71CBB2C}"/>
              </a:ext>
            </a:extLst>
          </p:cNvPr>
          <p:cNvSpPr txBox="1"/>
          <p:nvPr/>
        </p:nvSpPr>
        <p:spPr>
          <a:xfrm>
            <a:off x="8514148" y="3301361"/>
            <a:ext cx="3490739" cy="923330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One option is to give the exact location of the file.  This is an absolute file path.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59685-AEA4-11FF-DB42-BD6C4DDB8E43}"/>
              </a:ext>
            </a:extLst>
          </p:cNvPr>
          <p:cNvSpPr txBox="1"/>
          <p:nvPr/>
        </p:nvSpPr>
        <p:spPr>
          <a:xfrm>
            <a:off x="8514148" y="4735248"/>
            <a:ext cx="3490739" cy="2031325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This is a discouraged practice because it complicates sharing your code.</a:t>
            </a:r>
          </a:p>
          <a:p>
            <a:endParaRPr lang="en-US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Other users will have to change every file path to use the code on their machine.</a:t>
            </a:r>
          </a:p>
        </p:txBody>
      </p:sp>
    </p:spTree>
    <p:extLst>
      <p:ext uri="{BB962C8B-B14F-4D97-AF65-F5344CB8AC3E}">
        <p14:creationId xmlns:p14="http://schemas.microsoft.com/office/powerpoint/2010/main" val="115777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Better practice: working directory and relative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ABCE68A-F151-77C6-1F6E-50D4F0FE79C7}"/>
              </a:ext>
            </a:extLst>
          </p:cNvPr>
          <p:cNvSpPr/>
          <p:nvPr/>
        </p:nvSpPr>
        <p:spPr>
          <a:xfrm>
            <a:off x="2971794" y="3530784"/>
            <a:ext cx="253629" cy="253629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15B24A-05DD-C4D9-C98E-FDC3A9F63409}"/>
              </a:ext>
            </a:extLst>
          </p:cNvPr>
          <p:cNvSpPr txBox="1"/>
          <p:nvPr/>
        </p:nvSpPr>
        <p:spPr>
          <a:xfrm>
            <a:off x="3816772" y="3472932"/>
            <a:ext cx="6114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The working directory is a specially designated folder.</a:t>
            </a:r>
          </a:p>
          <a:p>
            <a:endParaRPr lang="en-US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Unless told otherwise, the program will search for files and write files to this directory.</a:t>
            </a:r>
          </a:p>
        </p:txBody>
      </p:sp>
    </p:spTree>
    <p:extLst>
      <p:ext uri="{BB962C8B-B14F-4D97-AF65-F5344CB8AC3E}">
        <p14:creationId xmlns:p14="http://schemas.microsoft.com/office/powerpoint/2010/main" val="3033815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726C-FAAF-8341-A4C3-52AD85193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27"/>
            <a:ext cx="10515600" cy="1325563"/>
          </a:xfrm>
        </p:spPr>
        <p:txBody>
          <a:bodyPr/>
          <a:lstStyle/>
          <a:p>
            <a:r>
              <a:rPr lang="en-US" dirty="0"/>
              <a:t>Better practice: working directory and relative file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31E-2887-18FA-D168-33121CF7D95C}"/>
              </a:ext>
            </a:extLst>
          </p:cNvPr>
          <p:cNvSpPr txBox="1"/>
          <p:nvPr/>
        </p:nvSpPr>
        <p:spPr>
          <a:xfrm>
            <a:off x="838200" y="1531017"/>
            <a:ext cx="452081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Drive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├── Memes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   ├── classics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├── animals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   └── wholesome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└── Projects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├── Project B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   └── docs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│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└── Project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code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├── 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       └── docs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ABCE68A-F151-77C6-1F6E-50D4F0FE79C7}"/>
              </a:ext>
            </a:extLst>
          </p:cNvPr>
          <p:cNvSpPr/>
          <p:nvPr/>
        </p:nvSpPr>
        <p:spPr>
          <a:xfrm>
            <a:off x="2971794" y="3530784"/>
            <a:ext cx="253629" cy="253629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22299D-E5D4-2CD3-39F5-0DE9A536D62A}"/>
              </a:ext>
            </a:extLst>
          </p:cNvPr>
          <p:cNvSpPr txBox="1"/>
          <p:nvPr/>
        </p:nvSpPr>
        <p:spPr>
          <a:xfrm>
            <a:off x="3920005" y="3429000"/>
            <a:ext cx="8060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Can use . and .. to navigate the file structure from the working directory.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A26CAF-B455-FF10-D126-D21277EDFA97}"/>
              </a:ext>
            </a:extLst>
          </p:cNvPr>
          <p:cNvSpPr txBox="1"/>
          <p:nvPr/>
        </p:nvSpPr>
        <p:spPr>
          <a:xfrm>
            <a:off x="3928904" y="410095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.. means to go up one level.</a:t>
            </a:r>
          </a:p>
        </p:txBody>
      </p:sp>
    </p:spTree>
    <p:extLst>
      <p:ext uri="{BB962C8B-B14F-4D97-AF65-F5344CB8AC3E}">
        <p14:creationId xmlns:p14="http://schemas.microsoft.com/office/powerpoint/2010/main" val="5967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1170</Words>
  <Application>Microsoft Office PowerPoint</Application>
  <PresentationFormat>Widescreen</PresentationFormat>
  <Paragraphs>289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Comic Sans MS</vt:lpstr>
      <vt:lpstr>Courier New</vt:lpstr>
      <vt:lpstr>Office Theme</vt:lpstr>
      <vt:lpstr>Working directory and file paths</vt:lpstr>
      <vt:lpstr>Folder structure for a simple project</vt:lpstr>
      <vt:lpstr>Folder structure for a several projects</vt:lpstr>
      <vt:lpstr>Larger context</vt:lpstr>
      <vt:lpstr>Larger context</vt:lpstr>
      <vt:lpstr>Absolute file location</vt:lpstr>
      <vt:lpstr>Absolute file location</vt:lpstr>
      <vt:lpstr>Better practice: working directory and relative file location</vt:lpstr>
      <vt:lpstr>Better practice: working directory and relative file location</vt:lpstr>
      <vt:lpstr>Better practice: working directory and relative file location</vt:lpstr>
      <vt:lpstr>Better practice: working directory and relative file location</vt:lpstr>
      <vt:lpstr>Better practice: working directory and relative file location</vt:lpstr>
      <vt:lpstr>How to check and set the working directory</vt:lpstr>
      <vt:lpstr>How to check and set the working directory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Stewart, Thomas G. (vzm6dw)</dc:creator>
  <cp:lastModifiedBy>Stewart, Thomas G. (vzm6dw)</cp:lastModifiedBy>
  <cp:revision>1</cp:revision>
  <dcterms:created xsi:type="dcterms:W3CDTF">2024-09-03T12:10:54Z</dcterms:created>
  <dcterms:modified xsi:type="dcterms:W3CDTF">2024-09-03T13:13:03Z</dcterms:modified>
</cp:coreProperties>
</file>